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1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es-C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D7C1C6-EDFD-4888-A4B2-C336B89172CD}" type="datetimeFigureOut">
              <a:rPr lang="es-CL" smtClean="0"/>
              <a:t>11-05-2016</a:t>
            </a:fld>
            <a:endParaRPr lang="es-CL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3974A-6B01-4A79-8AE9-6D01FC82B286}" type="slidenum">
              <a:rPr lang="es-CL" smtClean="0"/>
              <a:t>‹Nº›</a:t>
            </a:fld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23750521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D7C1C6-EDFD-4888-A4B2-C336B89172CD}" type="datetimeFigureOut">
              <a:rPr lang="es-CL" smtClean="0"/>
              <a:t>11-05-2016</a:t>
            </a:fld>
            <a:endParaRPr lang="es-CL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3974A-6B01-4A79-8AE9-6D01FC82B286}" type="slidenum">
              <a:rPr lang="es-CL" smtClean="0"/>
              <a:t>‹Nº›</a:t>
            </a:fld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10314767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D7C1C6-EDFD-4888-A4B2-C336B89172CD}" type="datetimeFigureOut">
              <a:rPr lang="es-CL" smtClean="0"/>
              <a:t>11-05-2016</a:t>
            </a:fld>
            <a:endParaRPr lang="es-CL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3974A-6B01-4A79-8AE9-6D01FC82B286}" type="slidenum">
              <a:rPr lang="es-CL" smtClean="0"/>
              <a:t>‹Nº›</a:t>
            </a:fld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10258665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D7C1C6-EDFD-4888-A4B2-C336B89172CD}" type="datetimeFigureOut">
              <a:rPr lang="es-CL" smtClean="0"/>
              <a:t>11-05-2016</a:t>
            </a:fld>
            <a:endParaRPr lang="es-CL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3974A-6B01-4A79-8AE9-6D01FC82B286}" type="slidenum">
              <a:rPr lang="es-CL" smtClean="0"/>
              <a:t>‹Nº›</a:t>
            </a:fld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346908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D7C1C6-EDFD-4888-A4B2-C336B89172CD}" type="datetimeFigureOut">
              <a:rPr lang="es-CL" smtClean="0"/>
              <a:t>11-05-2016</a:t>
            </a:fld>
            <a:endParaRPr lang="es-CL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3974A-6B01-4A79-8AE9-6D01FC82B286}" type="slidenum">
              <a:rPr lang="es-CL" smtClean="0"/>
              <a:t>‹Nº›</a:t>
            </a:fld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38300041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D7C1C6-EDFD-4888-A4B2-C336B89172CD}" type="datetimeFigureOut">
              <a:rPr lang="es-CL" smtClean="0"/>
              <a:t>11-05-2016</a:t>
            </a:fld>
            <a:endParaRPr lang="es-CL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3974A-6B01-4A79-8AE9-6D01FC82B286}" type="slidenum">
              <a:rPr lang="es-CL" smtClean="0"/>
              <a:t>‹Nº›</a:t>
            </a:fld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12969134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D7C1C6-EDFD-4888-A4B2-C336B89172CD}" type="datetimeFigureOut">
              <a:rPr lang="es-CL" smtClean="0"/>
              <a:t>11-05-2016</a:t>
            </a:fld>
            <a:endParaRPr lang="es-CL" dirty="0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 dirty="0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3974A-6B01-4A79-8AE9-6D01FC82B286}" type="slidenum">
              <a:rPr lang="es-CL" smtClean="0"/>
              <a:t>‹Nº›</a:t>
            </a:fld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13507544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D7C1C6-EDFD-4888-A4B2-C336B89172CD}" type="datetimeFigureOut">
              <a:rPr lang="es-CL" smtClean="0"/>
              <a:t>11-05-2016</a:t>
            </a:fld>
            <a:endParaRPr lang="es-CL" dirty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3974A-6B01-4A79-8AE9-6D01FC82B286}" type="slidenum">
              <a:rPr lang="es-CL" smtClean="0"/>
              <a:t>‹Nº›</a:t>
            </a:fld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37872304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D7C1C6-EDFD-4888-A4B2-C336B89172CD}" type="datetimeFigureOut">
              <a:rPr lang="es-CL" smtClean="0"/>
              <a:t>11-05-2016</a:t>
            </a:fld>
            <a:endParaRPr lang="es-CL" dirty="0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3974A-6B01-4A79-8AE9-6D01FC82B286}" type="slidenum">
              <a:rPr lang="es-CL" smtClean="0"/>
              <a:t>‹Nº›</a:t>
            </a:fld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1419489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D7C1C6-EDFD-4888-A4B2-C336B89172CD}" type="datetimeFigureOut">
              <a:rPr lang="es-CL" smtClean="0"/>
              <a:t>11-05-2016</a:t>
            </a:fld>
            <a:endParaRPr lang="es-CL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3974A-6B01-4A79-8AE9-6D01FC82B286}" type="slidenum">
              <a:rPr lang="es-CL" smtClean="0"/>
              <a:t>‹Nº›</a:t>
            </a:fld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34371059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D7C1C6-EDFD-4888-A4B2-C336B89172CD}" type="datetimeFigureOut">
              <a:rPr lang="es-CL" smtClean="0"/>
              <a:t>11-05-2016</a:t>
            </a:fld>
            <a:endParaRPr lang="es-CL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3974A-6B01-4A79-8AE9-6D01FC82B286}" type="slidenum">
              <a:rPr lang="es-CL" smtClean="0"/>
              <a:t>‹Nº›</a:t>
            </a:fld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2902305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D7C1C6-EDFD-4888-A4B2-C336B89172CD}" type="datetimeFigureOut">
              <a:rPr lang="es-CL" smtClean="0"/>
              <a:t>11-05-2016</a:t>
            </a:fld>
            <a:endParaRPr lang="es-CL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C3974A-6B01-4A79-8AE9-6D01FC82B286}" type="slidenum">
              <a:rPr lang="es-CL" smtClean="0"/>
              <a:t>‹Nº›</a:t>
            </a:fld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39400234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476672"/>
            <a:ext cx="7772400" cy="4392487"/>
          </a:xfrm>
        </p:spPr>
        <p:txBody>
          <a:bodyPr>
            <a:normAutofit/>
          </a:bodyPr>
          <a:lstStyle/>
          <a:p>
            <a:pPr algn="l"/>
            <a:r>
              <a:rPr lang="es-CL" dirty="0" err="1" smtClean="0"/>
              <a:t>The</a:t>
            </a:r>
            <a:r>
              <a:rPr lang="es-CL" dirty="0" smtClean="0"/>
              <a:t> </a:t>
            </a:r>
            <a:r>
              <a:rPr lang="es-CL" dirty="0" err="1" smtClean="0"/>
              <a:t>Effect</a:t>
            </a:r>
            <a:r>
              <a:rPr lang="es-CL" dirty="0" smtClean="0"/>
              <a:t> of Video </a:t>
            </a:r>
            <a:r>
              <a:rPr lang="es-CL" dirty="0" err="1" smtClean="0"/>
              <a:t>Games</a:t>
            </a:r>
            <a:r>
              <a:rPr lang="es-CL" dirty="0" smtClean="0"/>
              <a:t> </a:t>
            </a:r>
            <a:r>
              <a:rPr lang="es-CL" dirty="0" err="1" smtClean="0"/>
              <a:t>on</a:t>
            </a:r>
            <a:r>
              <a:rPr lang="es-CL" dirty="0" smtClean="0"/>
              <a:t> </a:t>
            </a:r>
            <a:r>
              <a:rPr lang="es-CL" dirty="0" err="1" smtClean="0"/>
              <a:t>Iranian</a:t>
            </a:r>
            <a:r>
              <a:rPr lang="es-CL" dirty="0" smtClean="0"/>
              <a:t> EFL </a:t>
            </a:r>
            <a:r>
              <a:rPr lang="es-CL" dirty="0" err="1" smtClean="0"/>
              <a:t>Learners</a:t>
            </a:r>
            <a:r>
              <a:rPr lang="es-CL" dirty="0" smtClean="0"/>
              <a:t>’ </a:t>
            </a:r>
            <a:r>
              <a:rPr lang="es-CL" dirty="0" err="1" smtClean="0"/>
              <a:t>Vocabulary</a:t>
            </a:r>
            <a:r>
              <a:rPr lang="es-CL" dirty="0" smtClean="0"/>
              <a:t> </a:t>
            </a:r>
            <a:r>
              <a:rPr lang="es-CL" dirty="0" err="1" smtClean="0"/>
              <a:t>Learning</a:t>
            </a:r>
            <a:r>
              <a:rPr lang="es-CL" dirty="0" smtClean="0"/>
              <a:t/>
            </a:r>
            <a:br>
              <a:rPr lang="es-CL" dirty="0" smtClean="0"/>
            </a:br>
            <a:r>
              <a:rPr lang="es-CL" dirty="0" smtClean="0"/>
              <a:t/>
            </a:r>
            <a:br>
              <a:rPr lang="es-CL" dirty="0" smtClean="0"/>
            </a:br>
            <a:r>
              <a:rPr lang="es-CL" sz="2000" dirty="0" err="1" smtClean="0"/>
              <a:t>Sedigheh</a:t>
            </a:r>
            <a:r>
              <a:rPr lang="es-CL" sz="2000" dirty="0" smtClean="0"/>
              <a:t> </a:t>
            </a:r>
            <a:r>
              <a:rPr lang="es-CL" sz="2000" dirty="0" err="1" smtClean="0"/>
              <a:t>Vahdat</a:t>
            </a:r>
            <a:r>
              <a:rPr lang="es-CL" sz="2000" dirty="0" smtClean="0"/>
              <a:t/>
            </a:r>
            <a:br>
              <a:rPr lang="es-CL" sz="2000" dirty="0" smtClean="0"/>
            </a:br>
            <a:r>
              <a:rPr lang="es-CL" sz="2000" dirty="0" err="1" smtClean="0"/>
              <a:t>Shahid</a:t>
            </a:r>
            <a:r>
              <a:rPr lang="es-CL" sz="2000" dirty="0" smtClean="0"/>
              <a:t> </a:t>
            </a:r>
            <a:r>
              <a:rPr lang="es-CL" sz="2000" dirty="0" err="1" smtClean="0"/>
              <a:t>Chamran</a:t>
            </a:r>
            <a:r>
              <a:rPr lang="es-CL" sz="2000" dirty="0" smtClean="0"/>
              <a:t> </a:t>
            </a:r>
            <a:r>
              <a:rPr lang="es-CL" sz="2000" dirty="0" err="1" smtClean="0"/>
              <a:t>University</a:t>
            </a:r>
            <a:r>
              <a:rPr lang="es-CL" sz="2000" dirty="0" smtClean="0"/>
              <a:t/>
            </a:r>
            <a:br>
              <a:rPr lang="es-CL" sz="2000" dirty="0" smtClean="0"/>
            </a:br>
            <a:r>
              <a:rPr lang="es-CL" sz="2000" dirty="0" err="1" smtClean="0"/>
              <a:t>Amin</a:t>
            </a:r>
            <a:r>
              <a:rPr lang="es-CL" sz="2000" dirty="0" smtClean="0"/>
              <a:t> </a:t>
            </a:r>
            <a:r>
              <a:rPr lang="es-CL" sz="2000" dirty="0" err="1" smtClean="0"/>
              <a:t>Rasti</a:t>
            </a:r>
            <a:r>
              <a:rPr lang="es-CL" sz="2000" dirty="0" smtClean="0"/>
              <a:t> </a:t>
            </a:r>
            <a:r>
              <a:rPr lang="es-CL" sz="2000" dirty="0" err="1" smtClean="0"/>
              <a:t>Behbahani</a:t>
            </a:r>
            <a:r>
              <a:rPr lang="es-CL" sz="2000" dirty="0" smtClean="0"/>
              <a:t/>
            </a:r>
            <a:br>
              <a:rPr lang="es-CL" sz="2000" dirty="0" smtClean="0"/>
            </a:br>
            <a:r>
              <a:rPr lang="es-CL" sz="2000" dirty="0" err="1" smtClean="0"/>
              <a:t>Islamic</a:t>
            </a:r>
            <a:r>
              <a:rPr lang="es-CL" sz="2000" dirty="0" smtClean="0"/>
              <a:t> </a:t>
            </a:r>
            <a:r>
              <a:rPr lang="es-CL" sz="2000" dirty="0" err="1" smtClean="0"/>
              <a:t>Azad</a:t>
            </a:r>
            <a:r>
              <a:rPr lang="es-CL" sz="2000" dirty="0" smtClean="0"/>
              <a:t> </a:t>
            </a:r>
            <a:r>
              <a:rPr lang="es-CL" sz="2000" dirty="0" err="1" smtClean="0"/>
              <a:t>University</a:t>
            </a:r>
            <a:endParaRPr lang="es-CL" sz="2000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3131840" y="4725144"/>
            <a:ext cx="5760640" cy="1800200"/>
          </a:xfrm>
        </p:spPr>
        <p:txBody>
          <a:bodyPr>
            <a:normAutofit/>
          </a:bodyPr>
          <a:lstStyle/>
          <a:p>
            <a:pPr algn="r"/>
            <a:r>
              <a:rPr lang="es-CL" sz="2000" dirty="0" err="1" smtClean="0">
                <a:solidFill>
                  <a:schemeClr val="tx1"/>
                </a:solidFill>
              </a:rPr>
              <a:t>Speakers</a:t>
            </a:r>
            <a:r>
              <a:rPr lang="es-CL" sz="2000" dirty="0" smtClean="0">
                <a:solidFill>
                  <a:schemeClr val="tx1"/>
                </a:solidFill>
              </a:rPr>
              <a:t>:</a:t>
            </a:r>
          </a:p>
          <a:p>
            <a:pPr algn="r"/>
            <a:r>
              <a:rPr lang="es-CL" sz="2000" dirty="0" smtClean="0">
                <a:solidFill>
                  <a:schemeClr val="tx1"/>
                </a:solidFill>
              </a:rPr>
              <a:t>Diego Paredes Cid.</a:t>
            </a:r>
          </a:p>
          <a:p>
            <a:pPr algn="r"/>
            <a:r>
              <a:rPr lang="es-CL" sz="2000" dirty="0" smtClean="0">
                <a:solidFill>
                  <a:schemeClr val="tx1"/>
                </a:solidFill>
              </a:rPr>
              <a:t>Rocío Vargas Alarcón.</a:t>
            </a:r>
          </a:p>
          <a:p>
            <a:pPr algn="r"/>
            <a:r>
              <a:rPr lang="es-CL" sz="2000" dirty="0" smtClean="0">
                <a:solidFill>
                  <a:schemeClr val="tx1"/>
                </a:solidFill>
              </a:rPr>
              <a:t>Universidad Católica de la Santísima Concepción.</a:t>
            </a:r>
          </a:p>
          <a:p>
            <a:pPr algn="r"/>
            <a:endParaRPr lang="es-CL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985563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Data </a:t>
            </a:r>
            <a:r>
              <a:rPr lang="es-CL" dirty="0" err="1" smtClean="0"/>
              <a:t>analysis</a:t>
            </a:r>
            <a:endParaRPr lang="es-CL" dirty="0"/>
          </a:p>
        </p:txBody>
      </p:sp>
      <p:pic>
        <p:nvPicPr>
          <p:cNvPr id="4" name="3 Marcador de contenido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1484784"/>
            <a:ext cx="8136904" cy="1505160"/>
          </a:xfrm>
        </p:spPr>
      </p:pic>
      <p:pic>
        <p:nvPicPr>
          <p:cNvPr id="5" name="4 Imagen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3140968"/>
            <a:ext cx="8136904" cy="2905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439792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Marcador de contenido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332656"/>
            <a:ext cx="8784976" cy="6120680"/>
          </a:xfrm>
        </p:spPr>
      </p:pic>
    </p:spTree>
    <p:extLst>
      <p:ext uri="{BB962C8B-B14F-4D97-AF65-F5344CB8AC3E}">
        <p14:creationId xmlns:p14="http://schemas.microsoft.com/office/powerpoint/2010/main" val="77488389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err="1" smtClean="0"/>
              <a:t>Analisys</a:t>
            </a:r>
            <a:r>
              <a:rPr lang="es-CL" dirty="0" smtClean="0"/>
              <a:t> and </a:t>
            </a:r>
            <a:r>
              <a:rPr lang="es-CL" dirty="0" err="1" smtClean="0"/>
              <a:t>conclusion</a:t>
            </a:r>
            <a:r>
              <a:rPr lang="es-CL" dirty="0" smtClean="0"/>
              <a:t>.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As the results of this study show, video-game based learning has a </a:t>
            </a:r>
            <a:r>
              <a:rPr lang="en-US" dirty="0" smtClean="0"/>
              <a:t>strong effect </a:t>
            </a:r>
            <a:r>
              <a:rPr lang="en-US" dirty="0"/>
              <a:t>on acquiring new vocabulary, which confirms what </a:t>
            </a:r>
            <a:r>
              <a:rPr lang="en-US" dirty="0" err="1"/>
              <a:t>Schlimme</a:t>
            </a:r>
            <a:r>
              <a:rPr lang="en-US" dirty="0"/>
              <a:t> (2002) and </a:t>
            </a:r>
            <a:r>
              <a:rPr lang="en-US" dirty="0" err="1"/>
              <a:t>Turgut</a:t>
            </a:r>
            <a:r>
              <a:rPr lang="en-US" dirty="0"/>
              <a:t> and </a:t>
            </a:r>
            <a:r>
              <a:rPr lang="en-US" dirty="0" err="1" smtClean="0"/>
              <a:t>Irgin</a:t>
            </a:r>
            <a:r>
              <a:rPr lang="en-US" dirty="0" smtClean="0"/>
              <a:t> (2009</a:t>
            </a:r>
            <a:r>
              <a:rPr lang="en-US" dirty="0"/>
              <a:t>) </a:t>
            </a:r>
            <a:r>
              <a:rPr lang="en-US" dirty="0" smtClean="0"/>
              <a:t>predicted</a:t>
            </a:r>
          </a:p>
          <a:p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36820046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err="1" smtClean="0"/>
              <a:t>Introduction</a:t>
            </a:r>
            <a:r>
              <a:rPr lang="es-CL" dirty="0"/>
              <a:t>.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800" i="1" dirty="0" smtClean="0"/>
              <a:t>“One cannot learn language without vocabulary” </a:t>
            </a:r>
            <a:r>
              <a:rPr lang="en-US" dirty="0" smtClean="0"/>
              <a:t>(Kang, 1995).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Video games are a revolution for the English language.</a:t>
            </a:r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19854806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err="1" smtClean="0"/>
              <a:t>Literature</a:t>
            </a:r>
            <a:r>
              <a:rPr lang="es-CL" dirty="0" smtClean="0"/>
              <a:t> </a:t>
            </a:r>
            <a:r>
              <a:rPr lang="es-CL" dirty="0" err="1" smtClean="0"/>
              <a:t>review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L" dirty="0" err="1" smtClean="0"/>
              <a:t>Importance</a:t>
            </a:r>
            <a:r>
              <a:rPr lang="es-CL" dirty="0" smtClean="0"/>
              <a:t> of </a:t>
            </a:r>
            <a:r>
              <a:rPr lang="es-CL" dirty="0" err="1" smtClean="0"/>
              <a:t>Vocabulary</a:t>
            </a:r>
            <a:r>
              <a:rPr lang="es-CL" dirty="0" smtClean="0"/>
              <a:t> </a:t>
            </a:r>
            <a:r>
              <a:rPr lang="es-CL" dirty="0" err="1" smtClean="0"/>
              <a:t>Learning</a:t>
            </a:r>
            <a:r>
              <a:rPr lang="es-CL" dirty="0" smtClean="0"/>
              <a:t>.</a:t>
            </a:r>
          </a:p>
          <a:p>
            <a:pPr marL="0" indent="0">
              <a:buNone/>
            </a:pPr>
            <a:r>
              <a:rPr lang="es-CL" dirty="0" smtClean="0"/>
              <a:t>	 </a:t>
            </a:r>
            <a:r>
              <a:rPr lang="es-CL" dirty="0" err="1" smtClean="0"/>
              <a:t>generalservice</a:t>
            </a:r>
            <a:r>
              <a:rPr lang="es-CL" dirty="0" smtClean="0"/>
              <a:t> </a:t>
            </a:r>
            <a:r>
              <a:rPr lang="es-CL" dirty="0" err="1" smtClean="0"/>
              <a:t>vocabulary</a:t>
            </a:r>
            <a:endParaRPr lang="es-CL" dirty="0" smtClean="0"/>
          </a:p>
          <a:p>
            <a:pPr marL="0" indent="0">
              <a:buNone/>
            </a:pPr>
            <a:r>
              <a:rPr lang="es-CL" dirty="0"/>
              <a:t>	</a:t>
            </a:r>
            <a:r>
              <a:rPr lang="es-CL" dirty="0" smtClean="0"/>
              <a:t> </a:t>
            </a:r>
            <a:r>
              <a:rPr lang="es-CL" dirty="0" err="1" smtClean="0"/>
              <a:t>special-purpose</a:t>
            </a:r>
            <a:r>
              <a:rPr lang="es-CL" dirty="0" smtClean="0"/>
              <a:t> </a:t>
            </a:r>
            <a:r>
              <a:rPr lang="es-CL" dirty="0" err="1" smtClean="0"/>
              <a:t>vocabulary</a:t>
            </a:r>
            <a:endParaRPr lang="es-CL" dirty="0" smtClean="0"/>
          </a:p>
          <a:p>
            <a:pPr marL="0" indent="0">
              <a:buNone/>
            </a:pPr>
            <a:r>
              <a:rPr lang="es-CL" dirty="0"/>
              <a:t>	</a:t>
            </a:r>
            <a:r>
              <a:rPr lang="es-CL" dirty="0" smtClean="0"/>
              <a:t>(</a:t>
            </a:r>
            <a:r>
              <a:rPr lang="es-CL" dirty="0" err="1" smtClean="0"/>
              <a:t>Nation</a:t>
            </a:r>
            <a:r>
              <a:rPr lang="es-CL" dirty="0" smtClean="0"/>
              <a:t> and </a:t>
            </a:r>
            <a:r>
              <a:rPr lang="es-CL" dirty="0" err="1" smtClean="0"/>
              <a:t>Kyongho</a:t>
            </a:r>
            <a:r>
              <a:rPr lang="es-CL" dirty="0" smtClean="0"/>
              <a:t>, 1995) </a:t>
            </a:r>
          </a:p>
          <a:p>
            <a:r>
              <a:rPr lang="es-CL" dirty="0" err="1" smtClean="0"/>
              <a:t>context-embedded</a:t>
            </a:r>
            <a:r>
              <a:rPr lang="es-CL" dirty="0" smtClean="0"/>
              <a:t> </a:t>
            </a:r>
            <a:r>
              <a:rPr lang="es-CL" dirty="0" err="1" smtClean="0"/>
              <a:t>approach</a:t>
            </a:r>
            <a:r>
              <a:rPr lang="es-CL" dirty="0" smtClean="0"/>
              <a:t> (</a:t>
            </a:r>
            <a:r>
              <a:rPr lang="es-CL" dirty="0" err="1" smtClean="0"/>
              <a:t>Kang</a:t>
            </a:r>
            <a:r>
              <a:rPr lang="es-CL" dirty="0" smtClean="0"/>
              <a:t>, 1995)</a:t>
            </a:r>
          </a:p>
          <a:p>
            <a:r>
              <a:rPr lang="en-US" dirty="0" smtClean="0"/>
              <a:t>knowledge of 2000 to 3000 </a:t>
            </a:r>
            <a:r>
              <a:rPr lang="en-US" dirty="0" err="1" smtClean="0"/>
              <a:t>highfrequency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words is necessary (Zhang and Annual. 2008) </a:t>
            </a:r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12734846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649491"/>
          </a:xfrm>
        </p:spPr>
        <p:txBody>
          <a:bodyPr/>
          <a:lstStyle/>
          <a:p>
            <a:r>
              <a:rPr lang="es-CL" dirty="0" smtClean="0"/>
              <a:t>Video-</a:t>
            </a:r>
            <a:r>
              <a:rPr lang="es-CL" dirty="0" err="1" smtClean="0"/>
              <a:t>Game</a:t>
            </a:r>
            <a:r>
              <a:rPr lang="es-CL" dirty="0" smtClean="0"/>
              <a:t> </a:t>
            </a:r>
            <a:r>
              <a:rPr lang="es-CL" dirty="0" err="1" smtClean="0"/>
              <a:t>Studies</a:t>
            </a:r>
            <a:endParaRPr lang="es-CL" dirty="0" smtClean="0"/>
          </a:p>
          <a:p>
            <a:pPr marL="0" indent="0">
              <a:buNone/>
            </a:pPr>
            <a:r>
              <a:rPr lang="es-CL" i="1" dirty="0" smtClean="0"/>
              <a:t>“Play </a:t>
            </a:r>
            <a:r>
              <a:rPr lang="es-CL" i="1" dirty="0" err="1" smtClean="0"/>
              <a:t>is</a:t>
            </a:r>
            <a:r>
              <a:rPr lang="es-CL" i="1" dirty="0" smtClean="0"/>
              <a:t> crucial to </a:t>
            </a:r>
            <a:r>
              <a:rPr lang="es-CL" i="1" dirty="0" err="1" smtClean="0"/>
              <a:t>learning</a:t>
            </a:r>
            <a:r>
              <a:rPr lang="es-CL" i="1" dirty="0" smtClean="0"/>
              <a:t> new </a:t>
            </a:r>
            <a:r>
              <a:rPr lang="es-CL" i="1" dirty="0" err="1" smtClean="0"/>
              <a:t>skills</a:t>
            </a:r>
            <a:r>
              <a:rPr lang="es-CL" i="1" dirty="0" smtClean="0"/>
              <a:t>” </a:t>
            </a:r>
            <a:r>
              <a:rPr lang="es-CL" dirty="0" smtClean="0"/>
              <a:t>(</a:t>
            </a:r>
            <a:r>
              <a:rPr lang="es-CL" dirty="0"/>
              <a:t>P</a:t>
            </a:r>
            <a:r>
              <a:rPr lang="es-CL" dirty="0" smtClean="0"/>
              <a:t>iaget 1962)</a:t>
            </a:r>
          </a:p>
          <a:p>
            <a:pPr marL="0" indent="0">
              <a:buNone/>
            </a:pPr>
            <a:endParaRPr lang="es-CL" dirty="0"/>
          </a:p>
          <a:p>
            <a:pPr marL="0" indent="0">
              <a:buNone/>
            </a:pPr>
            <a:r>
              <a:rPr lang="es-CL" dirty="0" err="1" smtClean="0"/>
              <a:t>Schlimme</a:t>
            </a:r>
            <a:r>
              <a:rPr lang="es-CL" dirty="0" smtClean="0"/>
              <a:t> (2002) : “</a:t>
            </a:r>
            <a:r>
              <a:rPr lang="es-CL" i="1" dirty="0" err="1" smtClean="0"/>
              <a:t>the</a:t>
            </a:r>
            <a:r>
              <a:rPr lang="es-CL" i="1" dirty="0" smtClean="0"/>
              <a:t> </a:t>
            </a:r>
            <a:r>
              <a:rPr lang="es-CL" i="1" dirty="0" err="1" smtClean="0"/>
              <a:t>players</a:t>
            </a:r>
            <a:r>
              <a:rPr lang="es-CL" i="1" dirty="0" smtClean="0"/>
              <a:t>’ </a:t>
            </a:r>
            <a:r>
              <a:rPr lang="es-CL" i="1" dirty="0" err="1" smtClean="0"/>
              <a:t>vocabulary</a:t>
            </a:r>
            <a:r>
              <a:rPr lang="es-CL" i="1" dirty="0" smtClean="0"/>
              <a:t> </a:t>
            </a:r>
            <a:r>
              <a:rPr lang="es-CL" i="1" dirty="0" err="1" smtClean="0"/>
              <a:t>levels</a:t>
            </a:r>
            <a:r>
              <a:rPr lang="es-CL" i="1" dirty="0" smtClean="0"/>
              <a:t> </a:t>
            </a:r>
            <a:r>
              <a:rPr lang="es-CL" i="1" dirty="0" err="1" smtClean="0"/>
              <a:t>may</a:t>
            </a:r>
            <a:r>
              <a:rPr lang="es-CL" i="1" dirty="0" smtClean="0"/>
              <a:t> </a:t>
            </a:r>
            <a:r>
              <a:rPr lang="es-CL" i="1" dirty="0" err="1" smtClean="0"/>
              <a:t>increase</a:t>
            </a:r>
            <a:r>
              <a:rPr lang="es-CL" i="1" dirty="0" smtClean="0"/>
              <a:t>”</a:t>
            </a:r>
          </a:p>
          <a:p>
            <a:pPr marL="0" indent="0">
              <a:buNone/>
            </a:pPr>
            <a:endParaRPr lang="es-CL" i="1" dirty="0"/>
          </a:p>
          <a:p>
            <a:pPr marL="0" indent="0">
              <a:buNone/>
            </a:pPr>
            <a:r>
              <a:rPr lang="es-CL" i="1" dirty="0" smtClean="0"/>
              <a:t>“video </a:t>
            </a:r>
            <a:r>
              <a:rPr lang="es-CL" i="1" dirty="0" err="1" smtClean="0"/>
              <a:t>games</a:t>
            </a:r>
            <a:r>
              <a:rPr lang="es-CL" i="1" dirty="0" smtClean="0"/>
              <a:t> </a:t>
            </a:r>
            <a:r>
              <a:rPr lang="es-CL" i="1" dirty="0" err="1" smtClean="0"/>
              <a:t>enhace</a:t>
            </a:r>
            <a:r>
              <a:rPr lang="es-CL" i="1" dirty="0" smtClean="0"/>
              <a:t> a </a:t>
            </a:r>
            <a:r>
              <a:rPr lang="es-CL" i="1" dirty="0" err="1" smtClean="0"/>
              <a:t>learner’s</a:t>
            </a:r>
            <a:r>
              <a:rPr lang="es-CL" i="1" dirty="0" smtClean="0"/>
              <a:t> </a:t>
            </a:r>
            <a:r>
              <a:rPr lang="es-CL" i="1" dirty="0" err="1" smtClean="0"/>
              <a:t>language</a:t>
            </a:r>
            <a:r>
              <a:rPr lang="es-CL" i="1" dirty="0" smtClean="0"/>
              <a:t> </a:t>
            </a:r>
            <a:r>
              <a:rPr lang="es-CL" i="1" dirty="0" err="1" smtClean="0"/>
              <a:t>acquisition</a:t>
            </a:r>
            <a:r>
              <a:rPr lang="es-CL" i="1" dirty="0" smtClean="0"/>
              <a:t>” </a:t>
            </a:r>
            <a:r>
              <a:rPr lang="es-CL" dirty="0" smtClean="0"/>
              <a:t>(</a:t>
            </a:r>
            <a:r>
              <a:rPr lang="es-CL" dirty="0" err="1" smtClean="0"/>
              <a:t>DeHaan</a:t>
            </a:r>
            <a:r>
              <a:rPr lang="es-CL" dirty="0" smtClean="0"/>
              <a:t>, 2005) </a:t>
            </a:r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1071256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649491"/>
          </a:xfrm>
        </p:spPr>
        <p:txBody>
          <a:bodyPr/>
          <a:lstStyle/>
          <a:p>
            <a:endParaRPr lang="en-US" dirty="0" smtClean="0"/>
          </a:p>
          <a:p>
            <a:r>
              <a:rPr lang="en-US" dirty="0" smtClean="0"/>
              <a:t>Brown, Hall, </a:t>
            </a:r>
            <a:r>
              <a:rPr lang="en-US" dirty="0" err="1" smtClean="0"/>
              <a:t>Holtzer</a:t>
            </a:r>
            <a:r>
              <a:rPr lang="en-US" dirty="0" smtClean="0"/>
              <a:t>, Brown, and Brown (1997)</a:t>
            </a:r>
          </a:p>
          <a:p>
            <a:pPr marL="0" indent="0">
              <a:buNone/>
            </a:pPr>
            <a:endParaRPr lang="en-US" i="1" dirty="0" smtClean="0"/>
          </a:p>
          <a:p>
            <a:pPr marL="0" indent="0">
              <a:buNone/>
            </a:pPr>
            <a:endParaRPr lang="en-US" i="1" dirty="0"/>
          </a:p>
          <a:p>
            <a:pPr marL="0" indent="0">
              <a:buNone/>
            </a:pPr>
            <a:r>
              <a:rPr lang="en-US" i="1" dirty="0" smtClean="0"/>
              <a:t>“They concluded that males perform better than</a:t>
            </a:r>
          </a:p>
          <a:p>
            <a:pPr marL="0" indent="0">
              <a:buNone/>
            </a:pPr>
            <a:r>
              <a:rPr lang="en-US" i="1" dirty="0" smtClean="0"/>
              <a:t>females in video games, but that both genders improve significantly in their vocabulary skill with video-game use”</a:t>
            </a:r>
            <a:endParaRPr lang="es-CL" i="1" dirty="0"/>
          </a:p>
        </p:txBody>
      </p:sp>
    </p:spTree>
    <p:extLst>
      <p:ext uri="{BB962C8B-B14F-4D97-AF65-F5344CB8AC3E}">
        <p14:creationId xmlns:p14="http://schemas.microsoft.com/office/powerpoint/2010/main" val="11489666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err="1" smtClean="0"/>
              <a:t>The</a:t>
            </a:r>
            <a:r>
              <a:rPr lang="es-CL" dirty="0" smtClean="0"/>
              <a:t> </a:t>
            </a:r>
            <a:r>
              <a:rPr lang="es-CL" dirty="0" err="1" smtClean="0"/>
              <a:t>study</a:t>
            </a:r>
            <a:r>
              <a:rPr lang="es-CL" dirty="0" smtClean="0"/>
              <a:t>.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L" dirty="0" smtClean="0"/>
              <a:t>General </a:t>
            </a:r>
            <a:r>
              <a:rPr lang="es-CL" dirty="0" err="1" smtClean="0"/>
              <a:t>objective</a:t>
            </a:r>
            <a:r>
              <a:rPr lang="es-CL" dirty="0" smtClean="0"/>
              <a:t>:</a:t>
            </a:r>
          </a:p>
          <a:p>
            <a:pPr marL="0" indent="0">
              <a:buNone/>
            </a:pPr>
            <a:r>
              <a:rPr lang="en-US" sz="2400" dirty="0" smtClean="0"/>
              <a:t>To what extent do video games help learners acquire vocabulary</a:t>
            </a:r>
          </a:p>
          <a:p>
            <a:pPr marL="0" indent="0">
              <a:buNone/>
            </a:pPr>
            <a:r>
              <a:rPr lang="en-US" sz="2400" dirty="0" smtClean="0"/>
              <a:t>over those who acquire vocabulary without using video games? </a:t>
            </a:r>
            <a:endParaRPr lang="es-CL" sz="2400" dirty="0" smtClean="0"/>
          </a:p>
          <a:p>
            <a:endParaRPr lang="es-CL" dirty="0" smtClean="0"/>
          </a:p>
          <a:p>
            <a:r>
              <a:rPr lang="es-CL" dirty="0" err="1" smtClean="0"/>
              <a:t>Specific</a:t>
            </a:r>
            <a:r>
              <a:rPr lang="es-CL" dirty="0" smtClean="0"/>
              <a:t> </a:t>
            </a:r>
            <a:r>
              <a:rPr lang="es-CL" dirty="0" err="1" smtClean="0"/>
              <a:t>objective</a:t>
            </a:r>
            <a:r>
              <a:rPr lang="es-CL" dirty="0" smtClean="0"/>
              <a:t>:</a:t>
            </a:r>
          </a:p>
          <a:p>
            <a:pPr marL="0" indent="0">
              <a:buNone/>
            </a:pPr>
            <a:r>
              <a:rPr lang="es-CL" sz="2800" dirty="0" smtClean="0"/>
              <a:t>Do </a:t>
            </a:r>
            <a:r>
              <a:rPr lang="es-CL" sz="2800" dirty="0" err="1" smtClean="0"/>
              <a:t>females</a:t>
            </a:r>
            <a:r>
              <a:rPr lang="es-CL" sz="2800" dirty="0" smtClean="0"/>
              <a:t> </a:t>
            </a:r>
            <a:r>
              <a:rPr lang="es-CL" sz="2800" dirty="0" err="1" smtClean="0"/>
              <a:t>acquire</a:t>
            </a:r>
            <a:r>
              <a:rPr lang="es-CL" sz="2800" dirty="0"/>
              <a:t> </a:t>
            </a:r>
            <a:r>
              <a:rPr lang="es-CL" sz="2800" dirty="0" err="1" smtClean="0"/>
              <a:t>vocabulary</a:t>
            </a:r>
            <a:r>
              <a:rPr lang="es-CL" sz="2800" dirty="0" smtClean="0"/>
              <a:t> </a:t>
            </a:r>
            <a:r>
              <a:rPr lang="es-CL" sz="2800" dirty="0" err="1" smtClean="0"/>
              <a:t>via</a:t>
            </a:r>
            <a:r>
              <a:rPr lang="es-CL" sz="2800" dirty="0" smtClean="0"/>
              <a:t> video </a:t>
            </a:r>
            <a:r>
              <a:rPr lang="es-CL" sz="2800" dirty="0" err="1" smtClean="0"/>
              <a:t>games</a:t>
            </a:r>
            <a:r>
              <a:rPr lang="es-CL" sz="2800" dirty="0" smtClean="0"/>
              <a:t> </a:t>
            </a:r>
            <a:r>
              <a:rPr lang="es-CL" sz="2800" dirty="0" err="1" smtClean="0"/>
              <a:t>better</a:t>
            </a:r>
            <a:r>
              <a:rPr lang="es-CL" sz="2800" dirty="0" smtClean="0"/>
              <a:t>, </a:t>
            </a:r>
            <a:r>
              <a:rPr lang="es-CL" sz="2800" dirty="0" err="1" smtClean="0"/>
              <a:t>or</a:t>
            </a:r>
            <a:r>
              <a:rPr lang="es-CL" sz="2800" dirty="0" smtClean="0"/>
              <a:t> do males? </a:t>
            </a:r>
            <a:endParaRPr lang="es-CL" sz="2800" dirty="0"/>
          </a:p>
        </p:txBody>
      </p:sp>
    </p:spTree>
    <p:extLst>
      <p:ext uri="{BB962C8B-B14F-4D97-AF65-F5344CB8AC3E}">
        <p14:creationId xmlns:p14="http://schemas.microsoft.com/office/powerpoint/2010/main" val="408768710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5793507"/>
          </a:xfrm>
        </p:spPr>
        <p:txBody>
          <a:bodyPr/>
          <a:lstStyle/>
          <a:p>
            <a:r>
              <a:rPr lang="es-CL" dirty="0" err="1" smtClean="0"/>
              <a:t>Participants</a:t>
            </a:r>
            <a:r>
              <a:rPr lang="es-CL" dirty="0" smtClean="0"/>
              <a:t>:</a:t>
            </a:r>
          </a:p>
          <a:p>
            <a:pPr marL="0" indent="0">
              <a:buNone/>
            </a:pPr>
            <a:endParaRPr lang="es-CL" dirty="0" smtClean="0"/>
          </a:p>
          <a:p>
            <a:pPr marL="0" indent="0">
              <a:buNone/>
            </a:pPr>
            <a:r>
              <a:rPr lang="es-CL" dirty="0" err="1" smtClean="0"/>
              <a:t>Forty</a:t>
            </a:r>
            <a:r>
              <a:rPr lang="es-CL" dirty="0" smtClean="0"/>
              <a:t> </a:t>
            </a:r>
            <a:r>
              <a:rPr lang="es-CL" dirty="0" err="1" smtClean="0"/>
              <a:t>subjects</a:t>
            </a:r>
            <a:endParaRPr lang="es-CL" dirty="0"/>
          </a:p>
          <a:p>
            <a:pPr marL="0" indent="0">
              <a:buNone/>
            </a:pPr>
            <a:r>
              <a:rPr lang="es-CL" dirty="0" smtClean="0"/>
              <a:t>20 males and 20 </a:t>
            </a:r>
            <a:r>
              <a:rPr lang="es-CL" dirty="0" err="1" smtClean="0"/>
              <a:t>females</a:t>
            </a:r>
            <a:r>
              <a:rPr lang="es-CL" dirty="0" smtClean="0"/>
              <a:t> </a:t>
            </a:r>
          </a:p>
          <a:p>
            <a:pPr marL="0" indent="0">
              <a:buNone/>
            </a:pPr>
            <a:r>
              <a:rPr lang="es-CL" dirty="0" err="1" smtClean="0"/>
              <a:t>Ages</a:t>
            </a:r>
            <a:r>
              <a:rPr lang="es-CL" dirty="0" smtClean="0"/>
              <a:t>: </a:t>
            </a:r>
            <a:r>
              <a:rPr lang="es-CL" dirty="0" err="1" smtClean="0"/>
              <a:t>from</a:t>
            </a:r>
            <a:r>
              <a:rPr lang="es-CL" dirty="0" smtClean="0"/>
              <a:t> 23 to 27 </a:t>
            </a:r>
            <a:r>
              <a:rPr lang="es-CL" dirty="0" err="1" smtClean="0"/>
              <a:t>years</a:t>
            </a:r>
            <a:r>
              <a:rPr lang="es-CL" dirty="0" smtClean="0"/>
              <a:t> </a:t>
            </a:r>
            <a:r>
              <a:rPr lang="es-CL" dirty="0" err="1" smtClean="0"/>
              <a:t>old</a:t>
            </a:r>
            <a:r>
              <a:rPr lang="es-CL" dirty="0" smtClean="0"/>
              <a:t>.</a:t>
            </a:r>
          </a:p>
          <a:p>
            <a:pPr marL="0" indent="0">
              <a:buNone/>
            </a:pPr>
            <a:endParaRPr lang="es-CL" dirty="0"/>
          </a:p>
          <a:p>
            <a:pPr marL="0" indent="0">
              <a:buNone/>
            </a:pPr>
            <a:r>
              <a:rPr lang="en-US" dirty="0"/>
              <a:t>S</a:t>
            </a:r>
            <a:r>
              <a:rPr lang="en-US" dirty="0" smtClean="0"/>
              <a:t>tudents majoring in English teaching at Azad University</a:t>
            </a:r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236058371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CL" dirty="0" smtClean="0"/>
              <a:t>Instruments.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s-CL" dirty="0" err="1" smtClean="0"/>
              <a:t>Simulated</a:t>
            </a:r>
            <a:r>
              <a:rPr lang="es-CL" dirty="0" smtClean="0"/>
              <a:t> TOEFL.</a:t>
            </a:r>
          </a:p>
          <a:p>
            <a:pPr marL="0" indent="0">
              <a:buNone/>
            </a:pPr>
            <a:endParaRPr lang="es-CL" dirty="0" smtClean="0"/>
          </a:p>
          <a:p>
            <a:r>
              <a:rPr lang="es-CL" dirty="0" err="1" smtClean="0"/>
              <a:t>Forty</a:t>
            </a:r>
            <a:r>
              <a:rPr lang="es-CL" dirty="0" smtClean="0"/>
              <a:t> </a:t>
            </a:r>
            <a:r>
              <a:rPr lang="es-CL" dirty="0" err="1" smtClean="0"/>
              <a:t>multiple-choice</a:t>
            </a:r>
            <a:r>
              <a:rPr lang="es-CL" dirty="0" smtClean="0"/>
              <a:t> </a:t>
            </a:r>
            <a:r>
              <a:rPr lang="es-CL" dirty="0" err="1" smtClean="0"/>
              <a:t>questions</a:t>
            </a:r>
            <a:r>
              <a:rPr lang="es-CL" dirty="0" smtClean="0"/>
              <a:t> </a:t>
            </a:r>
            <a:r>
              <a:rPr lang="es-CL" dirty="0" err="1" smtClean="0"/>
              <a:t>achievement</a:t>
            </a:r>
            <a:r>
              <a:rPr lang="es-CL" dirty="0" smtClean="0"/>
              <a:t> test.</a:t>
            </a:r>
          </a:p>
          <a:p>
            <a:pPr marL="0" indent="0">
              <a:buNone/>
            </a:pPr>
            <a:endParaRPr lang="es-CL" dirty="0" smtClean="0"/>
          </a:p>
          <a:p>
            <a:r>
              <a:rPr lang="es-CL" dirty="0" smtClean="0"/>
              <a:t>Likert-</a:t>
            </a:r>
            <a:r>
              <a:rPr lang="es-CL" dirty="0" err="1" smtClean="0"/>
              <a:t>scaled</a:t>
            </a:r>
            <a:r>
              <a:rPr lang="es-CL" dirty="0"/>
              <a:t> </a:t>
            </a:r>
            <a:r>
              <a:rPr lang="es-CL" dirty="0" err="1" smtClean="0"/>
              <a:t>questionnaire</a:t>
            </a:r>
            <a:r>
              <a:rPr lang="es-CL" dirty="0" smtClean="0"/>
              <a:t>.</a:t>
            </a:r>
          </a:p>
          <a:p>
            <a:pPr marL="0" indent="0">
              <a:buNone/>
            </a:pPr>
            <a:endParaRPr lang="es-CL" dirty="0"/>
          </a:p>
          <a:p>
            <a:pPr marL="0" indent="0">
              <a:buNone/>
            </a:pPr>
            <a:r>
              <a:rPr lang="es-CL" dirty="0" smtClean="0"/>
              <a:t> </a:t>
            </a:r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159479241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err="1" smtClean="0"/>
              <a:t>Materials</a:t>
            </a:r>
            <a:r>
              <a:rPr lang="es-CL" dirty="0" smtClean="0"/>
              <a:t> and </a:t>
            </a:r>
            <a:r>
              <a:rPr lang="es-CL" dirty="0" err="1" smtClean="0"/>
              <a:t>Procedure</a:t>
            </a:r>
            <a:r>
              <a:rPr lang="es-CL" dirty="0" smtClean="0"/>
              <a:t>.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 the experimental group used video games to learn new words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the control group used five text-drill chapters designed by the researchers about the game.</a:t>
            </a:r>
          </a:p>
          <a:p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3001032520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752</TotalTime>
  <Words>298</Words>
  <Application>Microsoft Office PowerPoint</Application>
  <PresentationFormat>Presentación en pantalla (4:3)</PresentationFormat>
  <Paragraphs>61</Paragraphs>
  <Slides>12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12</vt:i4>
      </vt:variant>
    </vt:vector>
  </HeadingPairs>
  <TitlesOfParts>
    <vt:vector size="13" baseType="lpstr">
      <vt:lpstr>Tema de Office</vt:lpstr>
      <vt:lpstr>The Effect of Video Games on Iranian EFL Learners’ Vocabulary Learning  Sedigheh Vahdat Shahid Chamran University Amin Rasti Behbahani Islamic Azad University</vt:lpstr>
      <vt:lpstr>Introduction.</vt:lpstr>
      <vt:lpstr>Literature review</vt:lpstr>
      <vt:lpstr>Presentación de PowerPoint</vt:lpstr>
      <vt:lpstr>Presentación de PowerPoint</vt:lpstr>
      <vt:lpstr>The study.</vt:lpstr>
      <vt:lpstr>Presentación de PowerPoint</vt:lpstr>
      <vt:lpstr>Instruments.</vt:lpstr>
      <vt:lpstr>Materials and Procedure.</vt:lpstr>
      <vt:lpstr>Data analysis</vt:lpstr>
      <vt:lpstr>Presentación de PowerPoint</vt:lpstr>
      <vt:lpstr>Analisys and conclusion.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Effect of Video Games on Iranian EFL Learners’ Vocabulary Learning  Sedigheh Vahdat Shahid Chamran University Amin Rasti Behbahani Islamic Azad University</dc:title>
  <dc:creator>lenovo</dc:creator>
  <cp:lastModifiedBy>lenovo</cp:lastModifiedBy>
  <cp:revision>13</cp:revision>
  <dcterms:created xsi:type="dcterms:W3CDTF">2016-05-11T02:36:32Z</dcterms:created>
  <dcterms:modified xsi:type="dcterms:W3CDTF">2016-05-11T15:15:20Z</dcterms:modified>
</cp:coreProperties>
</file>