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384205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046558"/>
            <a:ext cx="7772400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1pPr>
            <a:lvl2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2pPr>
            <a:lvl3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3pPr>
            <a:lvl4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4pPr>
            <a:lvl5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5pPr>
            <a:lvl6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6pPr>
            <a:lvl7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7pPr>
            <a:lvl8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8pPr>
            <a:lvl9pPr>
              <a:spcBef>
                <a:spcPts val="0"/>
              </a:spcBef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2182817"/>
            <a:ext cx="7772400" cy="838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None/>
              <a:defRPr/>
            </a:lvl1pPr>
            <a:lvl2pPr>
              <a:spcBef>
                <a:spcPts val="0"/>
              </a:spcBef>
              <a:buSzPct val="100000"/>
              <a:buNone/>
              <a:defRPr sz="3200"/>
            </a:lvl2pPr>
            <a:lvl3pPr>
              <a:spcBef>
                <a:spcPts val="0"/>
              </a:spcBef>
              <a:buSzPct val="100000"/>
              <a:buNone/>
              <a:defRPr sz="3200"/>
            </a:lvl3pPr>
            <a:lvl4pPr>
              <a:spcBef>
                <a:spcPts val="0"/>
              </a:spcBef>
              <a:buSzPct val="100000"/>
              <a:buNone/>
              <a:defRPr sz="3200"/>
            </a:lvl4pPr>
            <a:lvl5pPr>
              <a:spcBef>
                <a:spcPts val="0"/>
              </a:spcBef>
              <a:buSzPct val="100000"/>
              <a:buNone/>
              <a:defRPr sz="3200"/>
            </a:lvl5pPr>
            <a:lvl6pPr>
              <a:spcBef>
                <a:spcPts val="0"/>
              </a:spcBef>
              <a:buSzPct val="100000"/>
              <a:buNone/>
              <a:defRPr sz="3200"/>
            </a:lvl6pPr>
            <a:lvl7pPr>
              <a:spcBef>
                <a:spcPts val="0"/>
              </a:spcBef>
              <a:buSzPct val="100000"/>
              <a:buNone/>
              <a:defRPr sz="3200"/>
            </a:lvl7pPr>
            <a:lvl8pPr>
              <a:spcBef>
                <a:spcPts val="0"/>
              </a:spcBef>
              <a:buSzPct val="100000"/>
              <a:buNone/>
              <a:defRPr sz="3200"/>
            </a:lvl8pPr>
            <a:lvl9pPr>
              <a:spcBef>
                <a:spcPts val="0"/>
              </a:spcBef>
              <a:buSzPct val="100000"/>
              <a:buNone/>
              <a:defRPr sz="3200"/>
            </a:lvl9pPr>
          </a:lstStyle>
          <a:p>
            <a:endParaRPr/>
          </a:p>
        </p:txBody>
      </p:sp>
      <p:grpSp>
        <p:nvGrpSpPr>
          <p:cNvPr id="12" name="Shape 12"/>
          <p:cNvGrpSpPr/>
          <p:nvPr/>
        </p:nvGrpSpPr>
        <p:grpSpPr>
          <a:xfrm>
            <a:off x="0" y="3461599"/>
            <a:ext cx="9144000" cy="1647971"/>
            <a:chOff x="0" y="3690482"/>
            <a:chExt cx="9144000" cy="850171"/>
          </a:xfrm>
        </p:grpSpPr>
        <p:sp>
          <p:nvSpPr>
            <p:cNvPr id="13" name="Shape 13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‹Nº›</a:t>
            </a:fld>
            <a:endParaRPr lang="es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>
                <a:solidFill>
                  <a:srgbClr val="FFA711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FFA711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FFA711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FFA711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FFA711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FFA711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FFA711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FFA711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26" name="Shape 26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‹Nº›</a:t>
            </a:fld>
            <a:endParaRPr lang="es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>
            <a:endParaRPr/>
          </a:p>
        </p:txBody>
      </p:sp>
      <p:grpSp>
        <p:nvGrpSpPr>
          <p:cNvPr id="34" name="Shape 34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35" name="Shape 35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‹Nº›</a:t>
            </a:fld>
            <a:endParaRPr lang="es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41" name="Shape 41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42" name="Shape 42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‹Nº›</a:t>
            </a:fld>
            <a:endParaRPr lang="es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471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>
            <a:endParaRPr/>
          </a:p>
        </p:txBody>
      </p:sp>
      <p:grpSp>
        <p:nvGrpSpPr>
          <p:cNvPr id="48" name="Shape 48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49" name="Shape 49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‹Nº›</a:t>
            </a:fld>
            <a:endParaRPr lang="es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Shape 54"/>
          <p:cNvGrpSpPr/>
          <p:nvPr/>
        </p:nvGrpSpPr>
        <p:grpSpPr>
          <a:xfrm>
            <a:off x="0" y="3461599"/>
            <a:ext cx="9144000" cy="1647971"/>
            <a:chOff x="0" y="3690482"/>
            <a:chExt cx="9144000" cy="850171"/>
          </a:xfrm>
        </p:grpSpPr>
        <p:sp>
          <p:nvSpPr>
            <p:cNvPr id="55" name="Shape 55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dk2"/>
                </a:solidFill>
              </a:rPr>
              <a:t>‹Nº›</a:t>
            </a:fld>
            <a:endParaRPr lang="es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4C2F4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990"/>
            <a:ext cx="9144000" cy="88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607475" y="4922273"/>
            <a:ext cx="548699" cy="22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s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‹Nº›</a:t>
            </a:fld>
            <a:endParaRPr lang="es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>
            <a:off x="685800" y="1046558"/>
            <a:ext cx="7772400" cy="1102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4A86E8"/>
                </a:solidFill>
              </a:rPr>
              <a:t>How to teach Speaking!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subTitle" idx="1"/>
          </p:nvPr>
        </p:nvSpPr>
        <p:spPr>
          <a:xfrm>
            <a:off x="685800" y="2182817"/>
            <a:ext cx="7772400" cy="83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es" sz="2400">
                <a:latin typeface="Arial"/>
                <a:ea typeface="Arial"/>
                <a:cs typeface="Arial"/>
                <a:sym typeface="Arial"/>
              </a:rPr>
              <a:t>A tutorial for our classmates to teach them how to teach speaking.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5571225" y="3486025"/>
            <a:ext cx="3347100" cy="152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5913425" y="3560900"/>
            <a:ext cx="2544899" cy="110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 b="1"/>
              <a:t>Diego Paredes C.</a:t>
            </a:r>
          </a:p>
          <a:p>
            <a:pPr rtl="0">
              <a:spcBef>
                <a:spcPts val="0"/>
              </a:spcBef>
              <a:buNone/>
            </a:pPr>
            <a:r>
              <a:rPr lang="es" b="1"/>
              <a:t>Osvaldo Espinoza A.</a:t>
            </a:r>
          </a:p>
          <a:p>
            <a:pPr rtl="0">
              <a:spcBef>
                <a:spcPts val="0"/>
              </a:spcBef>
              <a:buNone/>
            </a:pPr>
            <a:r>
              <a:rPr lang="es" b="1"/>
              <a:t>Rocío Vargas A.</a:t>
            </a:r>
          </a:p>
          <a:p>
            <a:pPr>
              <a:spcBef>
                <a:spcPts val="0"/>
              </a:spcBef>
              <a:buNone/>
            </a:pPr>
            <a:r>
              <a:rPr lang="es" b="1"/>
              <a:t>Valeria Concha M.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150" y="85625"/>
            <a:ext cx="1085824" cy="11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213875"/>
            <a:ext cx="8229600" cy="471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Role Play Instructions: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pairs, one student get the </a:t>
            </a: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worksheet and the other student get the </a:t>
            </a: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work sheet.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explain to your student the context of the role play.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 student need to choose one thief between the criminals pictures to play the victim´s role.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student with the </a:t>
            </a: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worksheet, is the victim, and the student with the </a:t>
            </a: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work sheet is the police. 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student start the play pretending being the victim reporting stolen mobile phone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s" sz="13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student need to perform a Police role, asking about characteristics of the thief.</a:t>
            </a:r>
          </a:p>
          <a:p>
            <a:pPr marL="457200" lvl="0" indent="-31115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activity conclude with the analysis of the police officer catching the thief from the pictures at the front of the class. </a:t>
            </a:r>
          </a:p>
          <a:p>
            <a:pPr lvl="0" rtl="0">
              <a:spcBef>
                <a:spcPts val="0"/>
              </a:spcBef>
              <a:buNone/>
            </a:pP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2900" y="2409900"/>
            <a:ext cx="6469475" cy="232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575" y="363575"/>
            <a:ext cx="8084175" cy="406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2028" y="0"/>
            <a:ext cx="5419941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142200" y="0"/>
            <a:ext cx="885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es" sz="3000" u="sng">
                <a:solidFill>
                  <a:srgbClr val="073763"/>
                </a:solidFill>
              </a:rPr>
              <a:t>Activity 2:</a:t>
            </a:r>
            <a:r>
              <a:rPr lang="es" u="sng">
                <a:solidFill>
                  <a:srgbClr val="073763"/>
                </a:solidFill>
              </a:rPr>
              <a:t> Interviewing a writer/actor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7200" y="777275"/>
            <a:ext cx="4182899" cy="369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4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Skill involve: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Speaking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Time: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40 - 60 minutes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Number of students: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4 to 20 or more.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Level: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Pre-intermediate to Upper-intermediate.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Target language: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Present Perfect 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            Past Simple 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          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s" sz="14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Before the activity: preparation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Copy role play cards A and B (two sets per pair). Cut up as Indicated 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1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1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 txBox="1"/>
          <p:nvPr/>
        </p:nvSpPr>
        <p:spPr>
          <a:xfrm>
            <a:off x="5088900" y="857400"/>
            <a:ext cx="3912899" cy="345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 b="1" u="sng">
                <a:solidFill>
                  <a:schemeClr val="dk2"/>
                </a:solidFill>
              </a:rPr>
              <a:t>Lead in:</a:t>
            </a:r>
            <a:r>
              <a:rPr lang="es">
                <a:solidFill>
                  <a:schemeClr val="dk2"/>
                </a:solidFill>
              </a:rPr>
              <a:t>Write on the board the following questions for discussion in pairs.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endParaRPr>
              <a:solidFill>
                <a:schemeClr val="dk2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s" b="1" i="1">
                <a:solidFill>
                  <a:schemeClr val="dk2"/>
                </a:solidFill>
              </a:rPr>
              <a:t>1.- Would you prefer to be a famous actor or a famous writer? Why?</a:t>
            </a:r>
          </a:p>
          <a:p>
            <a:pPr rtl="0">
              <a:spcBef>
                <a:spcPts val="0"/>
              </a:spcBef>
              <a:buNone/>
            </a:pPr>
            <a:endParaRPr b="1" i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s" b="1" i="1">
                <a:solidFill>
                  <a:schemeClr val="dk2"/>
                </a:solidFill>
              </a:rPr>
              <a:t>2.- What would you like / dislike about being famous?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546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84615"/>
              <a:buFont typeface="Arial"/>
              <a:buNone/>
            </a:pPr>
            <a:r>
              <a:rPr lang="es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Role Play Instructions: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457200" y="307625"/>
            <a:ext cx="84033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just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</a:endParaRPr>
          </a:p>
          <a:p>
            <a:pPr algn="just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</a:endParaRPr>
          </a:p>
          <a:p>
            <a:pPr algn="just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</a:endParaRPr>
          </a:p>
          <a:p>
            <a:pPr algn="just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</a:endParaRPr>
          </a:p>
          <a:p>
            <a:pPr lvl="0" algn="just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</a:endParaRP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Introduce the role play by telling the students that today they are going to play roles of a famous actor and writer. </a:t>
            </a: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Tell each pair to decide who is going to go first, and give out the relevant play cards.</a:t>
            </a: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Encourage the actors/writers to be creative and let them decide if they want to be a famous celebrity, a fictitious one or themselves in the future.</a:t>
            </a: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Check that the journalists write appropriate starter questions. </a:t>
            </a: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When they are all ready, let them start the role play. Give them 10-15 minutes. </a:t>
            </a: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Monitor. Note down possible errors for correction in the follow up stage.</a:t>
            </a:r>
          </a:p>
          <a:p>
            <a:pPr marL="457200" lvl="0" indent="-342900" algn="just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es" sz="1800">
                <a:solidFill>
                  <a:schemeClr val="dk2"/>
                </a:solidFill>
              </a:rPr>
              <a:t>As the pairs finish, tell them to swap roles and hand out the appropriate role play cards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5150" y="0"/>
            <a:ext cx="5865801" cy="4997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" y="90875"/>
            <a:ext cx="8439150" cy="4722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Bibliography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FFFFFF"/>
              </a:buClr>
              <a:buChar char="-"/>
            </a:pPr>
            <a:r>
              <a:rPr lang="es">
                <a:solidFill>
                  <a:srgbClr val="FFFFFF"/>
                </a:solidFill>
              </a:rPr>
              <a:t>Harmer, J. (2003) How to teach English. Longman.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s">
                <a:solidFill>
                  <a:srgbClr val="FFFFFF"/>
                </a:solidFill>
              </a:rPr>
              <a:t>Brown, H. Douglas (2001) Teaching by principles. Longman.</a:t>
            </a:r>
          </a:p>
          <a:p>
            <a:pPr marL="457200" lvl="0" indent="-228600">
              <a:spcBef>
                <a:spcPts val="0"/>
              </a:spcBef>
              <a:buClr>
                <a:srgbClr val="FFFFFF"/>
              </a:buClr>
              <a:buChar char="-"/>
            </a:pPr>
            <a:r>
              <a:rPr lang="es">
                <a:solidFill>
                  <a:srgbClr val="FFFFFF"/>
                </a:solidFill>
              </a:rPr>
              <a:t>Anderson, J. (2006) Role plays for today. Delta publishing.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4A86E8"/>
                </a:solidFill>
              </a:rPr>
              <a:t>Reasons for Teaching Speaking.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1155CC"/>
              </a:buClr>
              <a:buChar char="-"/>
            </a:pPr>
            <a:r>
              <a:rPr lang="es">
                <a:solidFill>
                  <a:srgbClr val="1155CC"/>
                </a:solidFill>
              </a:rPr>
              <a:t>Rehearsal opportunities.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1155CC"/>
              </a:solidFill>
            </a:endParaRPr>
          </a:p>
          <a:p>
            <a:pPr marL="457200" lvl="0" indent="-228600" rtl="0">
              <a:spcBef>
                <a:spcPts val="0"/>
              </a:spcBef>
              <a:buClr>
                <a:srgbClr val="1155CC"/>
              </a:buClr>
              <a:buChar char="-"/>
            </a:pPr>
            <a:r>
              <a:rPr lang="es">
                <a:solidFill>
                  <a:srgbClr val="1155CC"/>
                </a:solidFill>
              </a:rPr>
              <a:t>Ss can use the language.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1155CC"/>
              </a:solidFill>
            </a:endParaRPr>
          </a:p>
          <a:p>
            <a:pPr marL="457200" lvl="0" indent="-228600">
              <a:spcBef>
                <a:spcPts val="0"/>
              </a:spcBef>
              <a:buClr>
                <a:srgbClr val="1155CC"/>
              </a:buClr>
              <a:buChar char="-"/>
            </a:pPr>
            <a:r>
              <a:rPr lang="es">
                <a:solidFill>
                  <a:srgbClr val="1155CC"/>
                </a:solidFill>
              </a:rPr>
              <a:t>Become autonomous language users.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128324"/>
            <a:ext cx="8229600" cy="727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>
                <a:solidFill>
                  <a:srgbClr val="3C78D8"/>
                </a:solidFill>
              </a:rPr>
              <a:t>How to teach speaking.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951700"/>
            <a:ext cx="8229600" cy="357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 sz="2600">
                <a:solidFill>
                  <a:srgbClr val="1155CC"/>
                </a:solidFill>
              </a:rPr>
              <a:t>Activities must contain and satisfy the three reasons for using speaking tasks.</a:t>
            </a:r>
          </a:p>
          <a:p>
            <a:pPr rtl="0">
              <a:spcBef>
                <a:spcPts val="0"/>
              </a:spcBef>
              <a:buNone/>
            </a:pPr>
            <a:endParaRPr sz="2600">
              <a:solidFill>
                <a:srgbClr val="1155CC"/>
              </a:solidFill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600">
                <a:solidFill>
                  <a:srgbClr val="1155CC"/>
                </a:solidFill>
              </a:rPr>
              <a:t>Activities may develop from a reading text or after a listening.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sz="2600">
              <a:solidFill>
                <a:srgbClr val="1155CC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600">
                <a:solidFill>
                  <a:srgbClr val="1155CC"/>
                </a:solidFill>
              </a:rPr>
              <a:t>Activities are not the same as Controlled language practice.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1155CC"/>
                </a:solidFill>
              </a:rPr>
              <a:t>How to teach speaking.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>
                <a:solidFill>
                  <a:srgbClr val="1C4587"/>
                </a:solidFill>
              </a:rPr>
              <a:t>Rehearse and achieve a purpose.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1C4587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s">
                <a:solidFill>
                  <a:srgbClr val="1C4587"/>
                </a:solidFill>
              </a:rPr>
              <a:t>“Get the feel” of what communicating in foreign language really feels.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1C4587"/>
              </a:solidFill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1952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1155CC"/>
                </a:solidFill>
              </a:rPr>
              <a:t>Correcting speaking</a:t>
            </a:r>
            <a:r>
              <a:rPr lang="es"/>
              <a:t> 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7600" y="1304075"/>
            <a:ext cx="5070249" cy="338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1155CC"/>
                </a:solidFill>
              </a:rPr>
              <a:t>Correcting speaking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408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73763"/>
              </a:buClr>
            </a:pPr>
            <a:r>
              <a:rPr lang="es">
                <a:solidFill>
                  <a:srgbClr val="073763"/>
                </a:solidFill>
              </a:rPr>
              <a:t>Correct in a different way from the mistakes made during a study exercise </a:t>
            </a:r>
          </a:p>
          <a:p>
            <a:pPr marL="457200" lvl="0" indent="-228600" rtl="0">
              <a:spcBef>
                <a:spcPts val="0"/>
              </a:spcBef>
              <a:buClr>
                <a:srgbClr val="073763"/>
              </a:buClr>
            </a:pPr>
            <a:r>
              <a:rPr lang="es">
                <a:solidFill>
                  <a:srgbClr val="073763"/>
                </a:solidFill>
              </a:rPr>
              <a:t>Do not interrupt while students are performing something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073763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s">
                <a:solidFill>
                  <a:srgbClr val="073763"/>
                </a:solidFill>
              </a:rPr>
              <a:t>Teacher may destroy the purpose of the activity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3778175" y="3189675"/>
            <a:ext cx="682799" cy="6119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06925"/>
            <a:ext cx="8229600" cy="1197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1C4587"/>
                </a:solidFill>
              </a:rPr>
              <a:t>There are not hard and fast rules about correcting 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507750"/>
            <a:ext cx="8229600" cy="2959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FF"/>
              </a:buClr>
            </a:pPr>
            <a:r>
              <a:rPr lang="es">
                <a:solidFill>
                  <a:srgbClr val="0000FF"/>
                </a:solidFill>
              </a:rPr>
              <a:t>Some teachers intervene in a quite non-obtrusive way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0000FF"/>
              </a:solidFill>
            </a:endParaRPr>
          </a:p>
          <a:p>
            <a:pPr marL="457200" lvl="0" indent="-228600">
              <a:spcBef>
                <a:spcPts val="0"/>
              </a:spcBef>
              <a:buClr>
                <a:srgbClr val="0000FF"/>
              </a:buClr>
            </a:pPr>
            <a:r>
              <a:rPr lang="es">
                <a:solidFill>
                  <a:srgbClr val="0000FF"/>
                </a:solidFill>
              </a:rPr>
              <a:t>Some students prefer to be corrected at the moment they make a mistake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05974"/>
            <a:ext cx="8229600" cy="1066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1155CC"/>
                </a:solidFill>
              </a:rPr>
              <a:t>What teachers do during a speaking activity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443600"/>
            <a:ext cx="8229600" cy="3023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73763"/>
              </a:buClr>
            </a:pPr>
            <a:r>
              <a:rPr lang="es">
                <a:solidFill>
                  <a:srgbClr val="073763"/>
                </a:solidFill>
              </a:rPr>
              <a:t>Get involved but not too much</a:t>
            </a:r>
          </a:p>
          <a:p>
            <a:pPr rtl="0">
              <a:spcBef>
                <a:spcPts val="0"/>
              </a:spcBef>
              <a:buNone/>
            </a:pPr>
            <a:endParaRPr>
              <a:solidFill>
                <a:srgbClr val="073763"/>
              </a:solidFill>
            </a:endParaRPr>
          </a:p>
          <a:p>
            <a:pPr marL="457200" lvl="0" indent="-228600" rtl="0">
              <a:spcBef>
                <a:spcPts val="0"/>
              </a:spcBef>
              <a:buClr>
                <a:srgbClr val="073763"/>
              </a:buClr>
            </a:pPr>
            <a:r>
              <a:rPr lang="es">
                <a:solidFill>
                  <a:srgbClr val="073763"/>
                </a:solidFill>
              </a:rPr>
              <a:t>Intervene if the activity is not going smoothly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073763"/>
              </a:solidFill>
            </a:endParaRPr>
          </a:p>
          <a:p>
            <a:pPr marL="457200" lvl="0" indent="-228600">
              <a:spcBef>
                <a:spcPts val="0"/>
              </a:spcBef>
              <a:buClr>
                <a:srgbClr val="073763"/>
              </a:buClr>
            </a:pPr>
            <a:r>
              <a:rPr lang="es">
                <a:solidFill>
                  <a:srgbClr val="073763"/>
                </a:solidFill>
              </a:rPr>
              <a:t>Correct sympathetically and sensitively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3000" u="sng">
                <a:solidFill>
                  <a:srgbClr val="073763"/>
                </a:solidFill>
              </a:rPr>
              <a:t>Activity 1:</a:t>
            </a:r>
            <a:r>
              <a:rPr lang="es" u="sng">
                <a:solidFill>
                  <a:srgbClr val="073763"/>
                </a:solidFill>
              </a:rPr>
              <a:t> Reporting a Crime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 involve:</a:t>
            </a: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Speaking</a:t>
            </a:r>
          </a:p>
          <a:p>
            <a:pPr rtl="0">
              <a:spcBef>
                <a:spcPts val="0"/>
              </a:spcBef>
              <a:buNone/>
            </a:pPr>
            <a:r>
              <a:rPr lang="es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Time:</a:t>
            </a: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30-40 minutes</a:t>
            </a:r>
          </a:p>
          <a:p>
            <a:pPr rtl="0">
              <a:spcBef>
                <a:spcPts val="0"/>
              </a:spcBef>
              <a:buNone/>
            </a:pPr>
            <a:r>
              <a:rPr lang="es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Number of students:</a:t>
            </a: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8 to 20 or more.</a:t>
            </a:r>
          </a:p>
          <a:p>
            <a:pPr rtl="0">
              <a:spcBef>
                <a:spcPts val="0"/>
              </a:spcBef>
              <a:buNone/>
            </a:pPr>
            <a:r>
              <a:rPr lang="es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Level:</a:t>
            </a: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Pre-intermediate to Upper-intermediate.</a:t>
            </a:r>
          </a:p>
          <a:p>
            <a:pPr rtl="0">
              <a:spcBef>
                <a:spcPts val="0"/>
              </a:spcBef>
              <a:buNone/>
            </a:pPr>
            <a:r>
              <a:rPr lang="es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Target language:</a:t>
            </a: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grammar (could you tell me?)</a:t>
            </a:r>
          </a:p>
          <a:p>
            <a:pPr rtl="0">
              <a:spcBef>
                <a:spcPts val="0"/>
              </a:spcBef>
              <a:buNone/>
            </a:pP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         function (describing appearances) </a:t>
            </a:r>
          </a:p>
          <a:p>
            <a:pPr rtl="0">
              <a:spcBef>
                <a:spcPts val="0"/>
              </a:spcBef>
              <a:buNone/>
            </a:pP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vocabulary (physical appearance, clothes, crime) </a:t>
            </a:r>
          </a:p>
          <a:p>
            <a:pPr rtl="0">
              <a:spcBef>
                <a:spcPts val="0"/>
              </a:spcBef>
              <a:buNone/>
            </a:pPr>
            <a:endParaRPr sz="12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spcBef>
                <a:spcPts val="0"/>
              </a:spcBef>
              <a:buNone/>
            </a:pPr>
            <a:r>
              <a:rPr lang="es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s" sz="1200" b="1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efore the activity: preparation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Copy and cut  the role play characters (the thieves) and the work sheets for student A and B. </a:t>
            </a: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 to bring all the material with you. (tape, extra copies, back up pendrive…)</a:t>
            </a:r>
          </a:p>
          <a:p>
            <a:pPr rtl="0">
              <a:spcBef>
                <a:spcPts val="0"/>
              </a:spcBef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spcBef>
                <a:spcPts val="0"/>
              </a:spcBef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12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Lead in:</a:t>
            </a:r>
            <a:r>
              <a:rPr lang="e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Write on the board the following questions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</a:pPr>
            <a:r>
              <a:rPr lang="e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are the most common  things that criminals steal in your country?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</a:pPr>
            <a:r>
              <a:rPr lang="e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Have you ever had anything stolen?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</a:pPr>
            <a:r>
              <a:rPr lang="e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should you do if a criminal steal your mobile phone for example?</a:t>
            </a:r>
          </a:p>
          <a:p>
            <a:pPr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spcBef>
                <a:spcPts val="0"/>
              </a:spcBef>
              <a:buNone/>
            </a:pPr>
            <a:r>
              <a:rPr lang="e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the “housekeeping” Ask your student this questions to introduce them the new activity.</a:t>
            </a:r>
          </a:p>
          <a:p>
            <a:pPr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spcBef>
                <a:spcPts val="0"/>
              </a:spcBef>
              <a:buNone/>
            </a:pPr>
            <a:r>
              <a:rPr lang="e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importance of this stage is to refresh your students memory with the vocabulary they need to develop this activity, and push them to start talking in a conversation without the fear of making mistakes.  </a:t>
            </a:r>
          </a:p>
          <a:p>
            <a:pPr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815</Words>
  <Application>Microsoft Office PowerPoint</Application>
  <PresentationFormat>Presentación en pantalla (16:9)</PresentationFormat>
  <Paragraphs>111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color-strip</vt:lpstr>
      <vt:lpstr>How to teach Speaking!</vt:lpstr>
      <vt:lpstr>Reasons for Teaching Speaking.</vt:lpstr>
      <vt:lpstr>How to teach speaking.</vt:lpstr>
      <vt:lpstr>How to teach speaking.</vt:lpstr>
      <vt:lpstr>Correcting speaking </vt:lpstr>
      <vt:lpstr>Correcting speaking</vt:lpstr>
      <vt:lpstr>There are not hard and fast rules about correcting </vt:lpstr>
      <vt:lpstr>What teachers do during a speaking activity</vt:lpstr>
      <vt:lpstr>Activity 1: Reporting a Crime</vt:lpstr>
      <vt:lpstr>Presentación de PowerPoint</vt:lpstr>
      <vt:lpstr>Presentación de PowerPoint</vt:lpstr>
      <vt:lpstr>Presentación de PowerPoint</vt:lpstr>
      <vt:lpstr>Activity 2: Interviewing a writer/actor</vt:lpstr>
      <vt:lpstr>Role Play Instructions:</vt:lpstr>
      <vt:lpstr>Presentación de PowerPoint</vt:lpstr>
      <vt:lpstr>Presentación de PowerPoint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teach Speaking!</dc:title>
  <dc:creator>Rocio</dc:creator>
  <cp:lastModifiedBy>lenovo</cp:lastModifiedBy>
  <cp:revision>1</cp:revision>
  <dcterms:modified xsi:type="dcterms:W3CDTF">2015-11-30T14:11:51Z</dcterms:modified>
</cp:coreProperties>
</file>